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326" r:id="rId2"/>
    <p:sldId id="329" r:id="rId3"/>
    <p:sldId id="328" r:id="rId4"/>
    <p:sldId id="327" r:id="rId5"/>
    <p:sldId id="333" r:id="rId6"/>
    <p:sldId id="340" r:id="rId7"/>
    <p:sldId id="837" r:id="rId8"/>
    <p:sldId id="334" r:id="rId9"/>
    <p:sldId id="335" r:id="rId10"/>
    <p:sldId id="336" r:id="rId11"/>
    <p:sldId id="337" r:id="rId12"/>
    <p:sldId id="338" r:id="rId13"/>
    <p:sldId id="339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224" y="16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3/5/23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3/5/23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77868-9204-A1CB-7D32-0767D8C9BB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3/5/23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9CB5C13-8B40-9DD0-FB73-89474897F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3/5/23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15912-BC8E-92B4-C216-80FD1EDDC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3/5/23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7BDBC-E3A5-DFE3-7DB1-A262368B6B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3/5/23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BBEE5F-4C8F-4C6B-DDEB-5EF7659041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3/5/23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35ECC7D-47F9-28BA-2810-028E86B774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3/5/23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AE06E82-D0A2-79D8-F182-751552AE188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3/5/23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75439A8-EE62-1A83-48E8-6F47F4D3F8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3/5/23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B3009C1-16A5-9364-4797-52F8804376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3/5/23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B9F02BB-19B4-B1C7-35B0-E81DD90631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3/5/23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002031A6-29F1-ED43-4ABC-2DCF824B09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3/5/23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2C49B3F-0EF1-0236-3E80-39A1AF791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tmlwidgets.org/" TargetMode="External"/><Relationship Id="rId2" Type="http://schemas.openxmlformats.org/officeDocument/2006/relationships/hyperlink" Target="http://rmarkdown.rstudio.com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rmarkdown.rstudio.com/flexdashboard/layouts.html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rstudio.com/hc/en-us/articles/360004672913-Rendering-PowerPoint-Presentations-with-RStudio" TargetMode="External"/><Relationship Id="rId2" Type="http://schemas.openxmlformats.org/officeDocument/2006/relationships/hyperlink" Target="https://davidgohel.github.io/officer/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rstudio.com/hc/en-us/articles/360004672913-Rendering-PowerPoint-Presentations-with-RStudio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tmlwidgets.org/" TargetMode="External"/><Relationship Id="rId2" Type="http://schemas.openxmlformats.org/officeDocument/2006/relationships/hyperlink" Target="http://rmarkdown.rstudio.com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jpeg"/><Relationship Id="rId4" Type="http://schemas.openxmlformats.org/officeDocument/2006/relationships/hyperlink" Target="https://rmarkdown.rstudio.com/flexdashboard/layouts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3/5/23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Automating Reports</a:t>
            </a:r>
          </a:p>
        </p:txBody>
      </p:sp>
      <p:sp>
        <p:nvSpPr>
          <p:cNvPr id="7" name="Rectangle 6"/>
          <p:cNvSpPr/>
          <p:nvPr/>
        </p:nvSpPr>
        <p:spPr>
          <a:xfrm>
            <a:off x="814388" y="1590680"/>
            <a:ext cx="3057525" cy="5286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Flexdashboard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267325" y="1590680"/>
            <a:ext cx="3057525" cy="5286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library(officer)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572000" y="2257425"/>
            <a:ext cx="0" cy="292893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3239" y="2757948"/>
            <a:ext cx="443926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 </a:t>
            </a:r>
            <a:r>
              <a:rPr lang="en-US" sz="1600" dirty="0">
                <a:hlinkClick r:id="rId2"/>
              </a:rPr>
              <a:t>R Markdown</a:t>
            </a:r>
            <a:r>
              <a:rPr lang="en-US" sz="1600" dirty="0"/>
              <a:t> to publish a group of related data visualizations as a dashboard.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Support for a wide variety of components including </a:t>
            </a:r>
            <a:r>
              <a:rPr lang="en-US" sz="1600" dirty="0">
                <a:hlinkClick r:id="rId3"/>
              </a:rPr>
              <a:t>htmlwidgets</a:t>
            </a:r>
            <a:r>
              <a:rPr lang="en-US" sz="1600" dirty="0"/>
              <a:t>; base-R, ggplot2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Flexible and easy to specify row and column-based </a:t>
            </a:r>
            <a:r>
              <a:rPr lang="en-US" sz="1600" dirty="0">
                <a:hlinkClick r:id="rId4"/>
              </a:rPr>
              <a:t>layouts</a:t>
            </a:r>
            <a:r>
              <a:rPr lang="en-US" sz="1600" dirty="0"/>
              <a:t>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0" y="2993922"/>
            <a:ext cx="4306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Manipulate Word (.</a:t>
            </a:r>
            <a:r>
              <a:rPr lang="en-US" dirty="0" err="1"/>
              <a:t>docx</a:t>
            </a:r>
            <a:r>
              <a:rPr lang="en-US" dirty="0"/>
              <a:t>) and PowerPoint (*.</a:t>
            </a:r>
            <a:r>
              <a:rPr lang="en-US" dirty="0" err="1"/>
              <a:t>pptx</a:t>
            </a:r>
            <a:r>
              <a:rPr lang="en-US" dirty="0"/>
              <a:t>) documents. In short, one can add images, tables and text into documents from R.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153025" y="5191125"/>
            <a:ext cx="3286125" cy="742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will need Microsoft Office to make office files.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4B3CACB7-A38A-0442-A8FC-296678B26E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238992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3/5/23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 descr="Image result for worker bor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922" y="2133600"/>
            <a:ext cx="47625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ular Callout 6"/>
          <p:cNvSpPr/>
          <p:nvPr/>
        </p:nvSpPr>
        <p:spPr>
          <a:xfrm>
            <a:off x="985837" y="1700213"/>
            <a:ext cx="4043363" cy="957262"/>
          </a:xfrm>
          <a:prstGeom prst="wedgeRoundRectCallout">
            <a:avLst>
              <a:gd name="adj1" fmla="val 57583"/>
              <a:gd name="adj2" fmla="val 83152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fine.</a:t>
            </a:r>
          </a:p>
        </p:txBody>
      </p:sp>
      <p:sp>
        <p:nvSpPr>
          <p:cNvPr id="8" name="Rectangle 7"/>
          <p:cNvSpPr/>
          <p:nvPr/>
        </p:nvSpPr>
        <p:spPr>
          <a:xfrm>
            <a:off x="614363" y="5400675"/>
            <a:ext cx="7900987" cy="6143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Let’s add some dynamic reporting!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569BF7C-55CF-6947-8574-F01F46EC0E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931693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3/5/23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2938" y="1600200"/>
            <a:ext cx="3999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C_flexdashdashboard.rmd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02936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32F51C-9E5A-B453-27C3-952F2E697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48" y="1988737"/>
            <a:ext cx="7772400" cy="43676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3/5/23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4935" y="365126"/>
            <a:ext cx="8815227" cy="591477"/>
          </a:xfrm>
        </p:spPr>
        <p:txBody>
          <a:bodyPr/>
          <a:lstStyle/>
          <a:p>
            <a:r>
              <a:rPr lang="en-US" sz="3200" dirty="0"/>
              <a:t>Stable Diffusion’s version of excited business people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7A0FF910-777A-4542-84AA-1510343CA3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FCD796-90F6-4462-D6DD-7761ECB5A8F3}"/>
              </a:ext>
            </a:extLst>
          </p:cNvPr>
          <p:cNvSpPr txBox="1"/>
          <p:nvPr/>
        </p:nvSpPr>
        <p:spPr>
          <a:xfrm>
            <a:off x="6983133" y="3803212"/>
            <a:ext cx="1136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radley Hand" pitchFamily="2" charset="77"/>
              </a:rPr>
              <a:t>Go diabetes patients!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AE23FC-80F9-920B-9A46-FD4B14C9A082}"/>
              </a:ext>
            </a:extLst>
          </p:cNvPr>
          <p:cNvSpPr txBox="1"/>
          <p:nvPr/>
        </p:nvSpPr>
        <p:spPr>
          <a:xfrm>
            <a:off x="3658911" y="3557775"/>
            <a:ext cx="1136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radley Hand" pitchFamily="2" charset="77"/>
              </a:rPr>
              <a:t>So Pretty!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01323C-F7D8-51E2-5918-ED366DA88EE4}"/>
              </a:ext>
            </a:extLst>
          </p:cNvPr>
          <p:cNvSpPr txBox="1"/>
          <p:nvPr/>
        </p:nvSpPr>
        <p:spPr>
          <a:xfrm>
            <a:off x="5321022" y="3429000"/>
            <a:ext cx="1136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radley Hand" pitchFamily="2" charset="77"/>
              </a:rPr>
              <a:t>I don’t even work here!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8EF60A-AF2E-69D9-19A7-6600D3EFF78E}"/>
              </a:ext>
            </a:extLst>
          </p:cNvPr>
          <p:cNvSpPr txBox="1"/>
          <p:nvPr/>
        </p:nvSpPr>
        <p:spPr>
          <a:xfrm>
            <a:off x="2393960" y="3661561"/>
            <a:ext cx="11369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radley Hand" pitchFamily="2" charset="77"/>
              </a:rPr>
              <a:t>I knew you could do it Dale!</a:t>
            </a:r>
          </a:p>
        </p:txBody>
      </p:sp>
    </p:spTree>
    <p:extLst>
      <p:ext uri="{BB962C8B-B14F-4D97-AF65-F5344CB8AC3E}">
        <p14:creationId xmlns:p14="http://schemas.microsoft.com/office/powerpoint/2010/main" val="2318447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3/5/23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Ungraded Challenge (not Homework)!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4363" y="1943101"/>
            <a:ext cx="6772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a PowerPoint using week 3 data, change all of the graphs variables and save the PowerPoint.  Add another slide.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a </a:t>
            </a:r>
            <a:r>
              <a:rPr lang="en-US" dirty="0" err="1"/>
              <a:t>flexdashboard</a:t>
            </a:r>
            <a:r>
              <a:rPr lang="en-US" dirty="0"/>
              <a:t> using week 4 data, again change the charts and tables info</a:t>
            </a:r>
            <a:r>
              <a:rPr lang="en-US"/>
              <a:t>. 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61A0D07-1D92-AD4C-A8D4-96B6CE914E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897812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3/5/23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Awesome.  No more old cars!</a:t>
            </a:r>
          </a:p>
        </p:txBody>
      </p:sp>
      <p:pic>
        <p:nvPicPr>
          <p:cNvPr id="6" name="Picture 2" descr="Image result for businessman stock phot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528" y="2181347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ular Callout 6"/>
          <p:cNvSpPr/>
          <p:nvPr/>
        </p:nvSpPr>
        <p:spPr>
          <a:xfrm>
            <a:off x="985837" y="1700213"/>
            <a:ext cx="4043363" cy="957262"/>
          </a:xfrm>
          <a:prstGeom prst="wedgeRoundRectCallout">
            <a:avLst>
              <a:gd name="adj1" fmla="val 57583"/>
              <a:gd name="adj2" fmla="val 83152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 work in a hospital. Its all doctors so I am sure they are data fluent.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A8512E8-8944-F24B-BCD0-E9B6FFC84E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071215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3/5/23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some routine reports</a:t>
            </a:r>
          </a:p>
        </p:txBody>
      </p:sp>
      <p:pic>
        <p:nvPicPr>
          <p:cNvPr id="6146" name="Picture 2" descr="Image result for bad business stock p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1325" y="2100264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ular Callout 5"/>
          <p:cNvSpPr/>
          <p:nvPr/>
        </p:nvSpPr>
        <p:spPr>
          <a:xfrm>
            <a:off x="4486274" y="1600200"/>
            <a:ext cx="4043363" cy="1314450"/>
          </a:xfrm>
          <a:prstGeom prst="wedgeRoundRectCallout">
            <a:avLst>
              <a:gd name="adj1" fmla="val -79166"/>
              <a:gd name="adj2" fmla="val 94022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Dale!  I am freaking out!!!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 need a report on my desk each Monday that details our diabetic patient results.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9D29D5F-7242-2841-9E0B-DF4E25C773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040139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3/5/23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for Report Automation</a:t>
            </a:r>
          </a:p>
        </p:txBody>
      </p:sp>
      <p:pic>
        <p:nvPicPr>
          <p:cNvPr id="7" name="Picture 2" descr="Image result for worker bor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922" y="2133600"/>
            <a:ext cx="47625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69170" y="3093014"/>
            <a:ext cx="32598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Making routine reports is boring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Routine reports waste analytical talents’ time 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985837" y="1700213"/>
            <a:ext cx="4043363" cy="957262"/>
          </a:xfrm>
          <a:prstGeom prst="wedgeRoundRectCallout">
            <a:avLst>
              <a:gd name="adj1" fmla="val 57583"/>
              <a:gd name="adj2" fmla="val 83152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cool.</a:t>
            </a:r>
          </a:p>
        </p:txBody>
      </p:sp>
      <p:sp>
        <p:nvSpPr>
          <p:cNvPr id="10" name="Rectangle 9"/>
          <p:cNvSpPr/>
          <p:nvPr/>
        </p:nvSpPr>
        <p:spPr>
          <a:xfrm>
            <a:off x="614363" y="5400675"/>
            <a:ext cx="7900987" cy="6143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need to automate Dale’s misery!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4021915-4B47-5448-A043-8BE083933D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4227737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3/5/23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Helping Dale!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2925" y="1457325"/>
            <a:ext cx="34313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A_powerpointMaker.R</a:t>
            </a:r>
            <a:endParaRPr lang="en-US" sz="2800" dirty="0"/>
          </a:p>
          <a:p>
            <a:r>
              <a:rPr lang="en-US" sz="2800" dirty="0" err="1"/>
              <a:t>B_powerpointMaker.R</a:t>
            </a:r>
            <a:endParaRPr lang="en-US" sz="2800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CE4E637-F64E-1E49-B0D2-7F968F84D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086570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086E4C-D360-3038-3F9D-BCF7BBBB8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3/5/23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536AFF-2998-6B80-4020-C5FC52F2D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another way to make PowerPoints.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BD506-4BBC-209C-F174-4A534C035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56352-FFBA-5E69-868A-AFCA7F6C4E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 CSCI 6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060E8-2771-6BEA-8C70-6C228CE95C21}"/>
              </a:ext>
            </a:extLst>
          </p:cNvPr>
          <p:cNvSpPr txBox="1"/>
          <p:nvPr/>
        </p:nvSpPr>
        <p:spPr>
          <a:xfrm>
            <a:off x="457199" y="1608082"/>
            <a:ext cx="7998408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 library(officer)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https://davidgohel.github.io/officer/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Docx and pptx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Flexible though clunky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Uses any static image </a:t>
            </a:r>
            <a:r>
              <a:rPr lang="en-US" dirty="0" err="1"/>
              <a:t>ggplot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Easily allows for themes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 Studio Presentation “PowerPoint”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3"/>
              </a:rPr>
              <a:t>https://support.rstudio.com/hc/en-us/articles/360004672913-Rendering-PowerPoint-Presentations-with-RStudio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Requires knowledge of markdown</a:t>
            </a:r>
          </a:p>
        </p:txBody>
      </p:sp>
    </p:spTree>
    <p:extLst>
      <p:ext uri="{BB962C8B-B14F-4D97-AF65-F5344CB8AC3E}">
        <p14:creationId xmlns:p14="http://schemas.microsoft.com/office/powerpoint/2010/main" val="780291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5C4AEF-F29F-C440-A591-99FA3CCE5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3/5/23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728899-6FEA-4544-A7CF-6D26B7506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</a:t>
            </a:r>
            <a:r>
              <a:rPr lang="en-US" dirty="0" err="1"/>
              <a:t>powerpoints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38762-1322-E843-A394-DBEB246F17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D6075AE-D74A-EF49-BF80-2ACD346F1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615" y="1034075"/>
            <a:ext cx="4356040" cy="38953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6CDB7D-3767-B943-9019-6150A6F9F63F}"/>
              </a:ext>
            </a:extLst>
          </p:cNvPr>
          <p:cNvSpPr txBox="1"/>
          <p:nvPr/>
        </p:nvSpPr>
        <p:spPr>
          <a:xfrm>
            <a:off x="867103" y="2096813"/>
            <a:ext cx="19940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</a:t>
            </a:r>
          </a:p>
          <a:p>
            <a:r>
              <a:rPr lang="en-US" dirty="0"/>
              <a:t>New File</a:t>
            </a:r>
          </a:p>
          <a:p>
            <a:r>
              <a:rPr lang="en-US" dirty="0"/>
              <a:t>New Markdown</a:t>
            </a:r>
          </a:p>
          <a:p>
            <a:r>
              <a:rPr lang="en-US" dirty="0"/>
              <a:t>Select Presentation</a:t>
            </a:r>
          </a:p>
          <a:p>
            <a:r>
              <a:rPr lang="en-US" dirty="0"/>
              <a:t>Select PowerPoint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0C7029-C17C-5A4C-81AB-2436FCCE1A69}"/>
              </a:ext>
            </a:extLst>
          </p:cNvPr>
          <p:cNvSpPr/>
          <p:nvPr/>
        </p:nvSpPr>
        <p:spPr>
          <a:xfrm>
            <a:off x="614363" y="5691352"/>
            <a:ext cx="7900987" cy="323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hlinkClick r:id="rId3"/>
              </a:rPr>
              <a:t>https://support.rstudio.com/hc/en-us/articles/360004672913-Rendering-PowerPoint-Presentations-with-RStudio</a:t>
            </a:r>
            <a:endParaRPr lang="en-US" sz="12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028A272-2EA4-BD45-B732-67BC37B75FC8}"/>
              </a:ext>
            </a:extLst>
          </p:cNvPr>
          <p:cNvSpPr/>
          <p:nvPr/>
        </p:nvSpPr>
        <p:spPr>
          <a:xfrm>
            <a:off x="4852555" y="3751118"/>
            <a:ext cx="2732809" cy="59228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894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4250158"/>
              </p:ext>
            </p:extLst>
          </p:nvPr>
        </p:nvGraphicFramePr>
        <p:xfrm>
          <a:off x="614363" y="1111250"/>
          <a:ext cx="7915275" cy="3169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New Data Sources – APIs (JSON &amp; XML)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New Data Sources -Web Scraping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New Data Sources – Microsoft Office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Report Automation  -- library(officer)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568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223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0" strike="noStrik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88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263652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3/5/23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0374AE5-835C-A348-9B01-D9C4521AF4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940710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3/5/23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Automating Reports w/</a:t>
            </a:r>
            <a:r>
              <a:rPr lang="en-US" dirty="0" err="1"/>
              <a:t>FlexDashboard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572000" y="2257425"/>
            <a:ext cx="0" cy="292893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3239" y="2757948"/>
            <a:ext cx="443926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 </a:t>
            </a:r>
            <a:r>
              <a:rPr lang="en-US" sz="1600" dirty="0">
                <a:hlinkClick r:id="rId2"/>
              </a:rPr>
              <a:t>R Markdown</a:t>
            </a:r>
            <a:r>
              <a:rPr lang="en-US" sz="1600" dirty="0"/>
              <a:t> to publish a group of related data visualizations as a dashboard.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Support for a wide variety of components including </a:t>
            </a:r>
            <a:r>
              <a:rPr lang="en-US" sz="1600" dirty="0" err="1">
                <a:hlinkClick r:id="rId3"/>
              </a:rPr>
              <a:t>htmlwidgets</a:t>
            </a:r>
            <a:r>
              <a:rPr lang="en-US" sz="1600" dirty="0"/>
              <a:t>; base, ggplot2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Flexible and easy to specify row and column-based </a:t>
            </a:r>
            <a:r>
              <a:rPr lang="en-US" sz="1600" dirty="0">
                <a:hlinkClick r:id="rId4"/>
              </a:rPr>
              <a:t>layouts</a:t>
            </a:r>
            <a:r>
              <a:rPr lang="en-US" sz="1600" dirty="0"/>
              <a:t>. </a:t>
            </a:r>
          </a:p>
        </p:txBody>
      </p:sp>
      <p:pic>
        <p:nvPicPr>
          <p:cNvPr id="1026" name="Picture 2" descr="Image result for unhappy business stock pers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013" y="2105025"/>
            <a:ext cx="33147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ounded Rectangular Callout 13"/>
          <p:cNvSpPr/>
          <p:nvPr/>
        </p:nvSpPr>
        <p:spPr>
          <a:xfrm>
            <a:off x="585787" y="1400175"/>
            <a:ext cx="4043363" cy="957262"/>
          </a:xfrm>
          <a:prstGeom prst="wedgeRoundRectCallout">
            <a:avLst>
              <a:gd name="adj1" fmla="val 65357"/>
              <a:gd name="adj2" fmla="val 114495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But Dale, I need more interesting pictures. PowerPoint gives me a headache.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659EA79-35AE-3B48-975D-937D0E8AF9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417311449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3209</TotalTime>
  <Words>499</Words>
  <Application>Microsoft Macintosh PowerPoint</Application>
  <PresentationFormat>On-screen Show (4:3)</PresentationFormat>
  <Paragraphs>99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Bradley Hand</vt:lpstr>
      <vt:lpstr>Calibri</vt:lpstr>
      <vt:lpstr>Calibri Light</vt:lpstr>
      <vt:lpstr>1_Office Theme</vt:lpstr>
      <vt:lpstr>Automating Reports</vt:lpstr>
      <vt:lpstr>Awesome.  No more old cars!</vt:lpstr>
      <vt:lpstr>Let’s make some routine reports</vt:lpstr>
      <vt:lpstr>Use Case for Report Automation</vt:lpstr>
      <vt:lpstr>Helping Dale!</vt:lpstr>
      <vt:lpstr>There is another way to make PowerPoints.</vt:lpstr>
      <vt:lpstr>Making powerpoints</vt:lpstr>
      <vt:lpstr>Agenda</vt:lpstr>
      <vt:lpstr>Automating Reports w/FlexDashboard</vt:lpstr>
      <vt:lpstr>PowerPoint Presentation</vt:lpstr>
      <vt:lpstr>Let’s practice!</vt:lpstr>
      <vt:lpstr>Stable Diffusion’s version of excited business people</vt:lpstr>
      <vt:lpstr>Ungraded Challenge (not Homework)!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Kwartler, Edward</cp:lastModifiedBy>
  <cp:revision>115</cp:revision>
  <dcterms:created xsi:type="dcterms:W3CDTF">2018-05-23T17:24:59Z</dcterms:created>
  <dcterms:modified xsi:type="dcterms:W3CDTF">2023-03-05T19:54:56Z</dcterms:modified>
</cp:coreProperties>
</file>